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Malgun Gothic" panose="020B0503020000020004" pitchFamily="34" charset="-127"/>
      <p:regular r:id="rId16"/>
      <p:bold r:id="rId17"/>
    </p:embeddedFont>
    <p:embeddedFont>
      <p:font typeface="Libre Baskerville" panose="02000000000000000000" pitchFamily="2" charset="0"/>
      <p:regular r:id="rId18"/>
      <p:bold r:id="rId19"/>
      <p:italic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C59FFE-6D3C-525B-4D37-3656A2D2621C}" v="2" dt="2025-03-31T02:06:05.654"/>
    <p1510:client id="{BB056EB1-615B-96A5-11B9-C317B5015431}" v="603" dt="2025-03-31T02:29:17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272C9-6D03-4B1F-9E3B-6F7566792B80}" type="datetimeFigureOut">
              <a:t>2025-03-30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236C8-A9C1-49F0-904C-1576CDCC73F6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9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5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5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ivate_spaceflight" TargetMode="External"/><Relationship Id="rId3" Type="http://schemas.openxmlformats.org/officeDocument/2006/relationships/hyperlink" Target="https://en.wikipedia.org/wiki/Timeline_of_space_exploration" TargetMode="External"/><Relationship Id="rId7" Type="http://schemas.openxmlformats.org/officeDocument/2006/relationships/hyperlink" Target="https://www.nasa.gov/reference/international-space-station/" TargetMode="External"/><Relationship Id="rId12" Type="http://schemas.openxmlformats.org/officeDocument/2006/relationships/hyperlink" Target="https://www.nasa.gov/artemis-accord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n.wikipedia.org/wiki/Apollo_program" TargetMode="External"/><Relationship Id="rId11" Type="http://schemas.openxmlformats.org/officeDocument/2006/relationships/hyperlink" Target="https://aerospace.org/article/space-debris-101" TargetMode="External"/><Relationship Id="rId5" Type="http://schemas.openxmlformats.org/officeDocument/2006/relationships/hyperlink" Target="https://www.nasa.gov/history/sputnik/index.html" TargetMode="External"/><Relationship Id="rId10" Type="http://schemas.openxmlformats.org/officeDocument/2006/relationships/hyperlink" Target="https://en.wikipedia.org/wiki/Space_ethics" TargetMode="External"/><Relationship Id="rId4" Type="http://schemas.openxmlformats.org/officeDocument/2006/relationships/hyperlink" Target="https://airandspace.si.edu/stories/editorial/what-was-space-race" TargetMode="External"/><Relationship Id="rId9" Type="http://schemas.openxmlformats.org/officeDocument/2006/relationships/hyperlink" Target="https://en.wikipedia.org/wiki/Future_of_space_explora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18247"/>
            <a:ext cx="3747827" cy="467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AI사무업무활용 4주차 과제</a:t>
            </a:r>
            <a:endParaRPr lang="en-US" sz="2200" dirty="0">
              <a:latin typeface="맑은 고딕"/>
              <a:ea typeface="맑은 고딕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699391"/>
            <a:ext cx="67092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우주 탐사의 역사와 미래</a:t>
            </a:r>
            <a:endParaRPr lang="en-US" sz="4450" dirty="0">
              <a:latin typeface="맑은 고딕"/>
              <a:ea typeface="맑은 고딕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7483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전자공학과 2022706080 엄지혜</a:t>
            </a:r>
            <a:endParaRPr lang="en-US" sz="1750" dirty="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9" y="790218"/>
            <a:ext cx="13129022" cy="1340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250"/>
              </a:lnSpc>
            </a:pPr>
            <a:r>
              <a:rPr lang="en-US" sz="4450" b="1" dirty="0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우주 탐사, </a:t>
            </a:r>
            <a:endParaRPr lang="en-US" sz="4450" dirty="0">
              <a:solidFill>
                <a:srgbClr val="000000"/>
              </a:solidFill>
              <a:latin typeface="맑은 고딕"/>
              <a:ea typeface="맑은 고딕"/>
              <a:cs typeface="Libre Baskerville" pitchFamily="34" charset="-120"/>
            </a:endParaRPr>
          </a:p>
          <a:p>
            <a:pPr marL="0" indent="0" algn="l">
              <a:lnSpc>
                <a:spcPts val="5250"/>
              </a:lnSpc>
              <a:buNone/>
            </a:pPr>
            <a:r>
              <a:rPr lang="en-US" sz="4450" b="1" dirty="0" err="1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인류에게</a:t>
            </a:r>
            <a:r>
              <a:rPr lang="en-US" sz="4450" b="1" dirty="0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 </a:t>
            </a:r>
            <a:r>
              <a:rPr lang="en-US" sz="4450" b="1" dirty="0" err="1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던지는</a:t>
            </a:r>
            <a:r>
              <a:rPr lang="en-US" sz="4450" b="1" dirty="0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 </a:t>
            </a:r>
            <a:r>
              <a:rPr lang="en-US" sz="4450" b="1" dirty="0" err="1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윤리적</a:t>
            </a:r>
            <a:r>
              <a:rPr lang="en-US" sz="4450" b="1" dirty="0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 </a:t>
            </a:r>
            <a:r>
              <a:rPr lang="en-US" sz="4450" b="1" dirty="0" err="1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질문과</a:t>
            </a:r>
            <a:r>
              <a:rPr lang="en-US" sz="4450" b="1" dirty="0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 </a:t>
            </a:r>
            <a:r>
              <a:rPr lang="en-US" sz="4450" b="1" dirty="0" err="1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국제</a:t>
            </a:r>
            <a:r>
              <a:rPr lang="en-US" sz="4450" b="1" dirty="0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 </a:t>
            </a:r>
            <a:r>
              <a:rPr lang="en-US" sz="4450" b="1" dirty="0" err="1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협력의</a:t>
            </a:r>
            <a:r>
              <a:rPr lang="en-US" sz="4450" b="1" dirty="0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 </a:t>
            </a:r>
            <a:r>
              <a:rPr lang="en-US" sz="4450" b="1" dirty="0" err="1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필요성</a:t>
            </a:r>
            <a:endParaRPr lang="en-US" sz="4450" err="1">
              <a:latin typeface="맑은 고딕"/>
              <a:ea typeface="맑은 고딕"/>
            </a:endParaRPr>
          </a:p>
        </p:txBody>
      </p:sp>
      <p:sp>
        <p:nvSpPr>
          <p:cNvPr id="3" name="Text 1"/>
          <p:cNvSpPr/>
          <p:nvPr/>
        </p:nvSpPr>
        <p:spPr>
          <a:xfrm>
            <a:off x="1757005" y="2667000"/>
            <a:ext cx="4290179" cy="536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윤리적 측면</a:t>
            </a:r>
            <a:endParaRPr lang="en-US" sz="3350" dirty="0">
              <a:latin typeface="맑은 고딕"/>
              <a:ea typeface="맑은 고딕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747" y="3444359"/>
            <a:ext cx="536258" cy="5362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0689" y="4195048"/>
            <a:ext cx="2990493" cy="80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우주 자원</a:t>
            </a:r>
            <a:r>
              <a:rPr lang="en-US" sz="2500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의 소유권 및 활용 방안</a:t>
            </a:r>
            <a:endParaRPr lang="en-US" sz="2500" dirty="0">
              <a:latin typeface="맑은 고딕"/>
              <a:ea typeface="맑은 고딕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066" y="3444359"/>
            <a:ext cx="536258" cy="5362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62889" y="4195048"/>
            <a:ext cx="2990612" cy="80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50"/>
              </a:lnSpc>
            </a:pPr>
            <a:r>
              <a:rPr lang="en-US" sz="2500" b="1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환경 보호</a:t>
            </a:r>
            <a:r>
              <a:rPr lang="en-US" sz="2500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에 대한 </a:t>
            </a:r>
            <a:endParaRPr lang="en-US" sz="2500" dirty="0">
              <a:solidFill>
                <a:srgbClr val="000000"/>
              </a:solidFill>
              <a:latin typeface="맑은 고딕"/>
              <a:ea typeface="맑은 고딕"/>
              <a:cs typeface="Libre Baskerville" pitchFamily="34" charset="-120"/>
            </a:endParaRPr>
          </a:p>
          <a:p>
            <a:pPr marL="0" indent="0" algn="ctr">
              <a:lnSpc>
                <a:spcPts val="3150"/>
              </a:lnSpc>
              <a:buNone/>
            </a:pPr>
            <a:r>
              <a:rPr lang="en-US" sz="2500" dirty="0" err="1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책임감</a:t>
            </a:r>
            <a:r>
              <a:rPr lang="en-US" sz="2500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 </a:t>
            </a:r>
            <a:r>
              <a:rPr lang="en-US" sz="2500" dirty="0" err="1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요구</a:t>
            </a:r>
            <a:endParaRPr lang="en-US" sz="2500" dirty="0" err="1">
              <a:latin typeface="맑은 고딕"/>
              <a:ea typeface="맑은 고딕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907" y="5642967"/>
            <a:ext cx="536258" cy="53625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406729" y="6393656"/>
            <a:ext cx="2990612" cy="80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외계 생명체</a:t>
            </a:r>
            <a:r>
              <a:rPr lang="en-US" sz="2500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 발견 시 인류의 대응 방식</a:t>
            </a:r>
            <a:endParaRPr lang="en-US" sz="2500" dirty="0">
              <a:latin typeface="맑은 고딕"/>
              <a:ea typeface="맑은 고딕"/>
            </a:endParaRPr>
          </a:p>
        </p:txBody>
      </p:sp>
      <p:sp>
        <p:nvSpPr>
          <p:cNvPr id="10" name="Text 5"/>
          <p:cNvSpPr/>
          <p:nvPr/>
        </p:nvSpPr>
        <p:spPr>
          <a:xfrm>
            <a:off x="8590836" y="2667000"/>
            <a:ext cx="4290179" cy="536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국제적 측면</a:t>
            </a:r>
            <a:endParaRPr lang="en-US" sz="3350" dirty="0">
              <a:latin typeface="맑은 고딕"/>
              <a:ea typeface="맑은 고딕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1578" y="3444359"/>
            <a:ext cx="536258" cy="53625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84519" y="4195048"/>
            <a:ext cx="2990493" cy="80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500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우주 탐사 및 개발의 </a:t>
            </a:r>
            <a:r>
              <a:rPr lang="en-US" sz="2500" b="1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국제적 협력</a:t>
            </a:r>
            <a:r>
              <a:rPr lang="en-US" sz="2500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과 공조</a:t>
            </a:r>
            <a:endParaRPr lang="en-US" sz="2500" dirty="0">
              <a:latin typeface="맑은 고딕"/>
              <a:ea typeface="맑은 고딕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3896" y="3444359"/>
            <a:ext cx="536258" cy="53625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96719" y="4195048"/>
            <a:ext cx="2990612" cy="80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우주 쓰레기</a:t>
            </a:r>
            <a:r>
              <a:rPr lang="en-US" sz="2500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에 대한 국제적인 해결책</a:t>
            </a:r>
            <a:endParaRPr lang="en-US" sz="2500" dirty="0">
              <a:latin typeface="맑은 고딕"/>
              <a:ea typeface="맑은 고딕"/>
            </a:endParaRPr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1578" y="5642967"/>
            <a:ext cx="536258" cy="53625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584519" y="6393656"/>
            <a:ext cx="2990493" cy="80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50"/>
              </a:lnSpc>
            </a:pPr>
            <a:r>
              <a:rPr lang="en-US" sz="2500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군사적 이용 방지 및 </a:t>
            </a:r>
            <a:r>
              <a:rPr lang="en-US" sz="2500" b="1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평화적인 탐사</a:t>
            </a:r>
            <a:r>
              <a:rPr lang="en-US" sz="2500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 및 </a:t>
            </a:r>
            <a:endParaRPr lang="en-US" sz="2500" dirty="0">
              <a:solidFill>
                <a:srgbClr val="000000"/>
              </a:solidFill>
              <a:latin typeface="맑은 고딕"/>
              <a:ea typeface="맑은 고딕"/>
              <a:cs typeface="Libre Baskerville" pitchFamily="34" charset="-120"/>
            </a:endParaRPr>
          </a:p>
          <a:p>
            <a:pPr marL="0" indent="0" algn="ctr">
              <a:lnSpc>
                <a:spcPts val="3150"/>
              </a:lnSpc>
              <a:buNone/>
            </a:pPr>
            <a:r>
              <a:rPr lang="en-US" sz="2500" dirty="0" err="1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개발</a:t>
            </a:r>
            <a:endParaRPr lang="en-US" sz="2500" dirty="0" err="1">
              <a:latin typeface="맑은 고딕"/>
              <a:ea typeface="맑은 고딕"/>
            </a:endParaRPr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23896" y="5642967"/>
            <a:ext cx="536258" cy="536258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10896719" y="6393656"/>
            <a:ext cx="2990612" cy="80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50"/>
              </a:lnSpc>
            </a:pPr>
            <a:r>
              <a:rPr lang="en-US" sz="2500" b="1" dirty="0" err="1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우주</a:t>
            </a:r>
            <a:r>
              <a:rPr lang="en-US" sz="2500" b="1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 </a:t>
            </a:r>
            <a:r>
              <a:rPr lang="en-US" sz="2500" b="1" dirty="0" err="1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자원</a:t>
            </a:r>
            <a:r>
              <a:rPr lang="en-US" sz="2500" dirty="0" err="1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에</a:t>
            </a:r>
            <a:r>
              <a:rPr lang="en-US" sz="2500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 </a:t>
            </a:r>
            <a:r>
              <a:rPr lang="en-US" sz="2500" dirty="0" err="1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대한</a:t>
            </a:r>
            <a:endParaRPr lang="en-US" sz="2500" dirty="0" err="1">
              <a:solidFill>
                <a:srgbClr val="000000"/>
              </a:solidFill>
              <a:latin typeface="맑은 고딕"/>
              <a:ea typeface="맑은 고딕"/>
              <a:cs typeface="Libre Baskerville" pitchFamily="34" charset="-120"/>
            </a:endParaRPr>
          </a:p>
          <a:p>
            <a:pPr algn="ctr">
              <a:lnSpc>
                <a:spcPts val="3150"/>
              </a:lnSpc>
            </a:pPr>
            <a:r>
              <a:rPr lang="en-US" sz="2500" dirty="0" err="1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공정하고</a:t>
            </a:r>
            <a:r>
              <a:rPr lang="en-US" sz="2500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 </a:t>
            </a:r>
            <a:r>
              <a:rPr lang="en-US" sz="2500" dirty="0" err="1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평등한</a:t>
            </a:r>
          </a:p>
          <a:p>
            <a:pPr marL="0" indent="0" algn="ctr">
              <a:lnSpc>
                <a:spcPts val="3150"/>
              </a:lnSpc>
              <a:buNone/>
            </a:pPr>
            <a:r>
              <a:rPr lang="en-US" sz="2500" dirty="0" err="1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접근</a:t>
            </a:r>
            <a:r>
              <a:rPr lang="en-US" sz="2500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 </a:t>
            </a:r>
            <a:r>
              <a:rPr lang="en-US" sz="2500" dirty="0" err="1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방안</a:t>
            </a:r>
            <a:endParaRPr lang="en-US" sz="2500" err="1">
              <a:latin typeface="맑은 고딕"/>
              <a:ea typeface="맑은 고딕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8284B6-3C8A-9ECA-9476-263A4599E823}"/>
              </a:ext>
            </a:extLst>
          </p:cNvPr>
          <p:cNvCxnSpPr/>
          <p:nvPr/>
        </p:nvCxnSpPr>
        <p:spPr>
          <a:xfrm flipH="1">
            <a:off x="7138442" y="2671115"/>
            <a:ext cx="53578" cy="5142418"/>
          </a:xfrm>
          <a:prstGeom prst="straightConnector1">
            <a:avLst/>
          </a:prstGeom>
          <a:ln w="28575">
            <a:solidFill>
              <a:srgbClr val="3F3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5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08090" y="2426256"/>
            <a:ext cx="10875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결론: 인류의 미래를 향한 끊임없는 도전</a:t>
            </a:r>
            <a:endParaRPr lang="en-US" sz="4450" dirty="0">
              <a:latin typeface="맑은 고딕"/>
              <a:ea typeface="맑은 고딕"/>
            </a:endParaRPr>
          </a:p>
        </p:txBody>
      </p:sp>
      <p:sp>
        <p:nvSpPr>
          <p:cNvPr id="5" name="Text 2"/>
          <p:cNvSpPr/>
          <p:nvPr/>
        </p:nvSpPr>
        <p:spPr>
          <a:xfrm>
            <a:off x="908090" y="347519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우주 탐사는 </a:t>
            </a:r>
            <a:r>
              <a:rPr lang="en-US" sz="2400" b="1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인류의 오랜 꿈</a:t>
            </a:r>
            <a:r>
              <a:rPr lang="en-US" sz="24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이자 과학 기술 발전의 </a:t>
            </a:r>
            <a:r>
              <a:rPr lang="en-US" sz="2400" b="1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원동력</a:t>
            </a:r>
            <a:endParaRPr lang="en-US" sz="2400" dirty="0">
              <a:latin typeface="맑은 고딕"/>
              <a:ea typeface="맑은 고딕"/>
            </a:endParaRPr>
          </a:p>
        </p:txBody>
      </p:sp>
      <p:sp>
        <p:nvSpPr>
          <p:cNvPr id="6" name="Text 3"/>
          <p:cNvSpPr/>
          <p:nvPr/>
        </p:nvSpPr>
        <p:spPr>
          <a:xfrm>
            <a:off x="908090" y="418385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냉전 시대</a:t>
            </a:r>
            <a:r>
              <a:rPr lang="en-US" sz="24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의 경쟁을 넘어, 현재는 다양한 국가와 민간 기업이 </a:t>
            </a:r>
            <a:r>
              <a:rPr lang="en-US" sz="240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협력하며</a:t>
            </a:r>
            <a:r>
              <a:rPr lang="en-US" sz="24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sz="2400" b="1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새로운</a:t>
            </a:r>
            <a:r>
              <a:rPr lang="en-US" sz="24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sz="2400" b="1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우주</a:t>
            </a:r>
            <a:r>
              <a:rPr lang="en-US" sz="24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sz="2400" b="1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시대</a:t>
            </a:r>
            <a:r>
              <a:rPr lang="en-US" sz="240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를</a:t>
            </a:r>
            <a:r>
              <a:rPr lang="en-US" sz="24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endParaRPr lang="en-US" sz="2400">
              <a:solidFill>
                <a:srgbClr val="000000"/>
              </a:solidFill>
              <a:latin typeface="맑은 고딕"/>
              <a:ea typeface="맑은 고딕"/>
              <a:cs typeface="Open Sans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열어가고</a:t>
            </a:r>
            <a:r>
              <a:rPr lang="en-US" sz="24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sz="2400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있음</a:t>
            </a:r>
            <a:endParaRPr lang="en-US" sz="2400">
              <a:latin typeface="맑은 고딕"/>
              <a:ea typeface="맑은 고딕"/>
              <a:cs typeface="Open Sans"/>
            </a:endParaRPr>
          </a:p>
        </p:txBody>
      </p:sp>
      <p:sp>
        <p:nvSpPr>
          <p:cNvPr id="7" name="Text 4"/>
          <p:cNvSpPr/>
          <p:nvPr/>
        </p:nvSpPr>
        <p:spPr>
          <a:xfrm>
            <a:off x="908090" y="5435441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달, 화성을 넘어 더 넓은 우주를 향한 인류의 도전은 앞으로도 </a:t>
            </a:r>
            <a:r>
              <a:rPr lang="en-US" sz="2400" b="1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끊임없이 이어질 것</a:t>
            </a:r>
            <a:endParaRPr lang="en-US" sz="2400" dirty="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44491" y="340590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Q &amp; A</a:t>
            </a:r>
            <a:endParaRPr lang="en-US" sz="8900" dirty="0">
              <a:latin typeface="Libre Baskervill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1410772"/>
            <a:ext cx="5225534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참고 자료</a:t>
            </a:r>
            <a:endParaRPr lang="en-US" sz="4100" dirty="0">
              <a:latin typeface="맑은 고딕"/>
              <a:ea typeface="맑은 고딕"/>
            </a:endParaRPr>
          </a:p>
        </p:txBody>
      </p:sp>
      <p:sp>
        <p:nvSpPr>
          <p:cNvPr id="3" name="Text 1"/>
          <p:cNvSpPr/>
          <p:nvPr/>
        </p:nvSpPr>
        <p:spPr>
          <a:xfrm>
            <a:off x="731520" y="2481977"/>
            <a:ext cx="131673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Timeline of space exploration - Wikipedia, 2025년 3월 20일 액세스, </a:t>
            </a:r>
            <a:r>
              <a:rPr lang="en-US" sz="1600" u="sng" dirty="0">
                <a:solidFill>
                  <a:srgbClr val="403CCF"/>
                </a:solidFill>
                <a:latin typeface="맑은 고딕"/>
                <a:ea typeface="맑은 고딕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https://en.wikipedia.org/wiki/Timeline_of_space_exploration</a:t>
            </a:r>
            <a:endParaRPr lang="en-US" sz="1600" dirty="0">
              <a:latin typeface="맑은 고딕"/>
              <a:ea typeface="맑은 고딕"/>
            </a:endParaRPr>
          </a:p>
        </p:txBody>
      </p:sp>
      <p:sp>
        <p:nvSpPr>
          <p:cNvPr id="4" name="Text 2"/>
          <p:cNvSpPr/>
          <p:nvPr/>
        </p:nvSpPr>
        <p:spPr>
          <a:xfrm>
            <a:off x="731520" y="2889528"/>
            <a:ext cx="13167360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What Was the Space Race? | National Air and Space Museum - Smithsonian Institution, 2025년 3월 20일 액세스, </a:t>
            </a:r>
            <a:r>
              <a:rPr lang="en-US" sz="1600" u="sng" dirty="0">
                <a:solidFill>
                  <a:srgbClr val="403CCF"/>
                </a:solidFill>
                <a:latin typeface="맑은 고딕"/>
                <a:ea typeface="맑은 고딕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https://airandspace.si.edu/stories/editorial/what-was-space-race</a:t>
            </a:r>
            <a:endParaRPr lang="en-US" sz="1600" dirty="0">
              <a:latin typeface="맑은 고딕"/>
              <a:ea typeface="맑은 고딕"/>
            </a:endParaRPr>
          </a:p>
        </p:txBody>
      </p:sp>
      <p:sp>
        <p:nvSpPr>
          <p:cNvPr id="5" name="Text 3"/>
          <p:cNvSpPr/>
          <p:nvPr/>
        </p:nvSpPr>
        <p:spPr>
          <a:xfrm>
            <a:off x="731520" y="3631525"/>
            <a:ext cx="131673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Sputnik and The Dawn of the Space Age - NASA, 2025년 3월 20일 액세스, </a:t>
            </a:r>
            <a:r>
              <a:rPr lang="en-US" sz="1600" u="sng" dirty="0">
                <a:solidFill>
                  <a:srgbClr val="403CCF"/>
                </a:solidFill>
                <a:latin typeface="맑은 고딕"/>
                <a:ea typeface="맑은 고딕"/>
                <a:cs typeface="Open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https://www.nasa.gov/history/sputnik/index.html</a:t>
            </a:r>
            <a:endParaRPr lang="en-US" sz="1600" dirty="0">
              <a:latin typeface="맑은 고딕"/>
              <a:ea typeface="맑은 고딕"/>
            </a:endParaRPr>
          </a:p>
        </p:txBody>
      </p:sp>
      <p:sp>
        <p:nvSpPr>
          <p:cNvPr id="6" name="Text 4"/>
          <p:cNvSpPr/>
          <p:nvPr/>
        </p:nvSpPr>
        <p:spPr>
          <a:xfrm>
            <a:off x="731520" y="4039076"/>
            <a:ext cx="131673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Apollo program - Wikipedia, 2025년 3월 20일 액세스, </a:t>
            </a:r>
            <a:r>
              <a:rPr lang="en-US" sz="1600" u="sng" dirty="0">
                <a:solidFill>
                  <a:srgbClr val="403CCF"/>
                </a:solidFill>
                <a:latin typeface="맑은 고딕"/>
                <a:ea typeface="맑은 고딕"/>
                <a:cs typeface="Open Sans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https://en.wikipedia.org/wiki/Apollo_program</a:t>
            </a:r>
            <a:endParaRPr lang="en-US" sz="1600" dirty="0">
              <a:latin typeface="맑은 고딕"/>
              <a:ea typeface="맑은 고딕"/>
            </a:endParaRPr>
          </a:p>
        </p:txBody>
      </p:sp>
      <p:sp>
        <p:nvSpPr>
          <p:cNvPr id="7" name="Text 5"/>
          <p:cNvSpPr/>
          <p:nvPr/>
        </p:nvSpPr>
        <p:spPr>
          <a:xfrm>
            <a:off x="731520" y="4446627"/>
            <a:ext cx="131673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International Space Station - NASA, 2025년 3월 20일 액세스, </a:t>
            </a:r>
            <a:r>
              <a:rPr lang="en-US" sz="1600" u="sng" dirty="0">
                <a:solidFill>
                  <a:srgbClr val="403CCF"/>
                </a:solidFill>
                <a:latin typeface="맑은 고딕"/>
                <a:ea typeface="맑은 고딕"/>
                <a:cs typeface="Open Sans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https://www.nasa.gov/reference/international-space-station/</a:t>
            </a:r>
            <a:endParaRPr lang="en-US" sz="1600" dirty="0">
              <a:latin typeface="맑은 고딕"/>
              <a:ea typeface="맑은 고딕"/>
            </a:endParaRPr>
          </a:p>
        </p:txBody>
      </p:sp>
      <p:sp>
        <p:nvSpPr>
          <p:cNvPr id="8" name="Text 6"/>
          <p:cNvSpPr/>
          <p:nvPr/>
        </p:nvSpPr>
        <p:spPr>
          <a:xfrm>
            <a:off x="731520" y="4854178"/>
            <a:ext cx="131673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Private spaceflight - Wikipedia, 2025년 3월 20일 액세스, </a:t>
            </a:r>
            <a:r>
              <a:rPr lang="en-US" sz="1600" u="sng" dirty="0">
                <a:solidFill>
                  <a:srgbClr val="403CCF"/>
                </a:solidFill>
                <a:latin typeface="맑은 고딕"/>
                <a:ea typeface="맑은 고딕"/>
                <a:cs typeface="Open Sans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https://en.wikipedia.org/wiki/Private_spaceflight</a:t>
            </a:r>
            <a:endParaRPr lang="en-US" sz="1600" dirty="0">
              <a:latin typeface="맑은 고딕"/>
              <a:ea typeface="맑은 고딕"/>
            </a:endParaRPr>
          </a:p>
        </p:txBody>
      </p:sp>
      <p:sp>
        <p:nvSpPr>
          <p:cNvPr id="9" name="Text 7"/>
          <p:cNvSpPr/>
          <p:nvPr/>
        </p:nvSpPr>
        <p:spPr>
          <a:xfrm>
            <a:off x="731520" y="5261729"/>
            <a:ext cx="131673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Future of space exploration - Wikipedia, 2025년 3월 20일 액세스, </a:t>
            </a:r>
            <a:r>
              <a:rPr lang="en-US" sz="1600" u="sng" dirty="0">
                <a:solidFill>
                  <a:srgbClr val="403CCF"/>
                </a:solidFill>
                <a:latin typeface="맑은 고딕"/>
                <a:ea typeface="맑은 고딕"/>
                <a:cs typeface="Open Sans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https://en.wikipedia.org/wiki/Future_of_space_exploration</a:t>
            </a:r>
            <a:endParaRPr lang="en-US" sz="1600" dirty="0">
              <a:latin typeface="맑은 고딕"/>
              <a:ea typeface="맑은 고딕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31520" y="5669280"/>
            <a:ext cx="131673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Space ethics - Wikipedia, 2025년 3월 20일 액세스, </a:t>
            </a:r>
            <a:r>
              <a:rPr lang="en-US" sz="1600" u="sng" dirty="0">
                <a:solidFill>
                  <a:srgbClr val="403CCF"/>
                </a:solidFill>
                <a:latin typeface="맑은 고딕"/>
                <a:ea typeface="맑은 고딕"/>
                <a:cs typeface="Open Sans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https://en.wikipedia.org/wiki/Space_ethics</a:t>
            </a:r>
            <a:endParaRPr lang="en-US" sz="1600" dirty="0">
              <a:latin typeface="맑은 고딕"/>
              <a:ea typeface="맑은 고딕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31520" y="6076831"/>
            <a:ext cx="131673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Space Debris 101 | The Aerospace Corporation, 2025년 3월 20일 액세스, </a:t>
            </a:r>
            <a:r>
              <a:rPr lang="en-US" sz="1600" u="sng" dirty="0">
                <a:solidFill>
                  <a:srgbClr val="403CCF"/>
                </a:solidFill>
                <a:latin typeface="맑은 고딕"/>
                <a:ea typeface="맑은 고딕"/>
                <a:cs typeface="Open Sans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https://aerospace.org/article/space-debris-101</a:t>
            </a:r>
            <a:endParaRPr lang="en-US" sz="1600" dirty="0">
              <a:latin typeface="맑은 고딕"/>
              <a:ea typeface="맑은 고딕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31520" y="6484382"/>
            <a:ext cx="131673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Artemis Accords - NASA, 2025년 3월 20일 액세스, </a:t>
            </a:r>
            <a:r>
              <a:rPr lang="en-US" sz="1600" u="sng" dirty="0">
                <a:solidFill>
                  <a:srgbClr val="403CCF"/>
                </a:solidFill>
                <a:latin typeface="맑은 고딕"/>
                <a:ea typeface="맑은 고딕"/>
                <a:cs typeface="Open Sans" pitchFamily="34" charset="-12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https://www.nasa.gov/artemis-accords/</a:t>
            </a:r>
            <a:endParaRPr lang="en-US" sz="1600" dirty="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27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인류, 우주를 탐하다</a:t>
            </a:r>
            <a:endParaRPr lang="en-US" sz="4450" dirty="0">
              <a:latin typeface="맑은 고딕"/>
              <a:ea typeface="맑은 고딕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043" y="1855113"/>
            <a:ext cx="8982313" cy="1377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13916" y="208192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3200" b="1" dirty="0">
                <a:solidFill>
                  <a:srgbClr val="5955EB"/>
                </a:solidFill>
                <a:latin typeface="맑은 고딕"/>
                <a:ea typeface="맑은 고딕"/>
                <a:cs typeface="Libre Baskerville" pitchFamily="34" charset="-120"/>
              </a:rPr>
              <a:t>인류의 꿈</a:t>
            </a:r>
            <a:endParaRPr lang="en-US" sz="3200" dirty="0">
              <a:latin typeface="맑은 고딕"/>
              <a:ea typeface="맑은 고딕"/>
            </a:endParaRPr>
          </a:p>
        </p:txBody>
      </p:sp>
      <p:sp>
        <p:nvSpPr>
          <p:cNvPr id="5" name="Text 2"/>
          <p:cNvSpPr/>
          <p:nvPr/>
        </p:nvSpPr>
        <p:spPr>
          <a:xfrm>
            <a:off x="3340060" y="2643307"/>
            <a:ext cx="79501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맑은 고딕"/>
                <a:ea typeface="맑은 고딕"/>
                <a:cs typeface="Open Sans" pitchFamily="34" charset="-120"/>
              </a:rPr>
              <a:t>우주를 향한 </a:t>
            </a:r>
            <a:r>
              <a:rPr lang="en-US" sz="2000" b="1" dirty="0">
                <a:solidFill>
                  <a:srgbClr val="000000"/>
                </a:solidFill>
                <a:latin typeface="맑은 고딕"/>
                <a:ea typeface="맑은 고딕"/>
                <a:cs typeface="Open Sans" pitchFamily="34" charset="-120"/>
              </a:rPr>
              <a:t>첫 걸음</a:t>
            </a:r>
            <a:endParaRPr lang="en-US" sz="2000" dirty="0">
              <a:latin typeface="맑은 고딕"/>
              <a:ea typeface="맑은 고딕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502" y="3289697"/>
            <a:ext cx="7747278" cy="1377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13916" y="351651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3200" b="1" dirty="0">
                <a:solidFill>
                  <a:srgbClr val="5955EB"/>
                </a:solidFill>
                <a:latin typeface="맑은 고딕"/>
                <a:ea typeface="맑은 고딕"/>
                <a:cs typeface="Libre Baskerville" pitchFamily="34" charset="-120"/>
              </a:rPr>
              <a:t>탐사의 역사</a:t>
            </a:r>
            <a:endParaRPr lang="en-US" sz="3200" dirty="0">
              <a:latin typeface="맑은 고딕"/>
              <a:ea typeface="맑은 고딕"/>
            </a:endParaRPr>
          </a:p>
        </p:txBody>
      </p:sp>
      <p:sp>
        <p:nvSpPr>
          <p:cNvPr id="8" name="Text 4"/>
          <p:cNvSpPr/>
          <p:nvPr/>
        </p:nvSpPr>
        <p:spPr>
          <a:xfrm>
            <a:off x="3960614" y="4077891"/>
            <a:ext cx="67089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맑은 고딕"/>
                <a:ea typeface="맑은 고딕"/>
                <a:cs typeface="Open Sans" pitchFamily="34" charset="-120"/>
              </a:rPr>
              <a:t>초기 로켓</a:t>
            </a:r>
            <a:r>
              <a:rPr lang="en-US" sz="2000" dirty="0">
                <a:solidFill>
                  <a:srgbClr val="000000"/>
                </a:solidFill>
                <a:latin typeface="맑은 고딕"/>
                <a:ea typeface="맑은 고딕"/>
                <a:cs typeface="Open Sans" pitchFamily="34" charset="-120"/>
              </a:rPr>
              <a:t>부터 현재까지의 발자취</a:t>
            </a:r>
            <a:endParaRPr lang="en-US" sz="2000" dirty="0">
              <a:latin typeface="맑은 고딕"/>
              <a:ea typeface="맑은 고딕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079" y="4724281"/>
            <a:ext cx="6512123" cy="13779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613916" y="495109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3200" b="1" dirty="0">
                <a:solidFill>
                  <a:srgbClr val="5955EB"/>
                </a:solidFill>
                <a:latin typeface="맑은 고딕"/>
                <a:ea typeface="맑은 고딕"/>
                <a:cs typeface="Libre Baskerville" pitchFamily="34" charset="-120"/>
              </a:rPr>
              <a:t>다가올 미래</a:t>
            </a:r>
            <a:endParaRPr lang="en-US" sz="3200" dirty="0">
              <a:latin typeface="맑은 고딕"/>
              <a:ea typeface="맑은 고딕"/>
            </a:endParaRPr>
          </a:p>
        </p:txBody>
      </p:sp>
      <p:sp>
        <p:nvSpPr>
          <p:cNvPr id="11" name="Text 6"/>
          <p:cNvSpPr/>
          <p:nvPr/>
        </p:nvSpPr>
        <p:spPr>
          <a:xfrm>
            <a:off x="4581287" y="5512475"/>
            <a:ext cx="5467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맑은 고딕"/>
                <a:ea typeface="맑은 고딕"/>
                <a:cs typeface="Open Sans" pitchFamily="34" charset="-120"/>
              </a:rPr>
              <a:t>달과 화성을 넘어, 우주 시대의 </a:t>
            </a:r>
            <a:r>
              <a:rPr lang="en-US" sz="2000" b="1" dirty="0">
                <a:solidFill>
                  <a:srgbClr val="000000"/>
                </a:solidFill>
                <a:latin typeface="맑은 고딕"/>
                <a:ea typeface="맑은 고딕"/>
                <a:cs typeface="Open Sans" pitchFamily="34" charset="-120"/>
              </a:rPr>
              <a:t>새로운 여정</a:t>
            </a:r>
            <a:endParaRPr lang="en-US" sz="2000" dirty="0">
              <a:latin typeface="맑은 고딕"/>
              <a:ea typeface="맑은 고딕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656" y="6158865"/>
            <a:ext cx="5277088" cy="137791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614035" y="638567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3200" b="1" dirty="0">
                <a:solidFill>
                  <a:srgbClr val="5955EB"/>
                </a:solidFill>
                <a:latin typeface="맑은 고딕"/>
                <a:ea typeface="맑은 고딕"/>
                <a:cs typeface="Libre Baskerville" pitchFamily="34" charset="-120"/>
              </a:rPr>
              <a:t>위대한 여정</a:t>
            </a:r>
            <a:endParaRPr lang="en-US" sz="3200" dirty="0">
              <a:latin typeface="맑은 고딕"/>
              <a:ea typeface="맑은 고딕"/>
            </a:endParaRPr>
          </a:p>
        </p:txBody>
      </p:sp>
      <p:sp>
        <p:nvSpPr>
          <p:cNvPr id="14" name="Text 8"/>
          <p:cNvSpPr/>
          <p:nvPr/>
        </p:nvSpPr>
        <p:spPr>
          <a:xfrm>
            <a:off x="5202079" y="6947059"/>
            <a:ext cx="4226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맑은 고딕"/>
                <a:ea typeface="맑은 고딕"/>
                <a:cs typeface="Open Sans" pitchFamily="34" charset="-120"/>
              </a:rPr>
              <a:t>인류의 미래를 위한 </a:t>
            </a:r>
            <a:r>
              <a:rPr lang="en-US" sz="2000" b="1" dirty="0">
                <a:solidFill>
                  <a:srgbClr val="000000"/>
                </a:solidFill>
                <a:latin typeface="맑은 고딕"/>
                <a:ea typeface="맑은 고딕"/>
                <a:cs typeface="Open Sans" pitchFamily="34" charset="-120"/>
              </a:rPr>
              <a:t>지속 가능한 발전</a:t>
            </a:r>
            <a:endParaRPr lang="en-US" sz="2000" dirty="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642" y="442913"/>
            <a:ext cx="11958336" cy="826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4450" b="1" dirty="0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서론: 우주를 향한 첫 비행, 로켓 기술의 탄생</a:t>
            </a:r>
            <a:endParaRPr lang="en-US" sz="4450" dirty="0">
              <a:latin typeface="맑은 고딕"/>
              <a:ea typeface="맑은 고딕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63642" y="1751409"/>
            <a:ext cx="4339947" cy="160973"/>
          </a:xfrm>
          <a:prstGeom prst="roundRect">
            <a:avLst>
              <a:gd name="adj" fmla="val 15008"/>
            </a:avLst>
          </a:prstGeom>
          <a:solidFill>
            <a:srgbClr val="E7E0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144" y="2153960"/>
            <a:ext cx="3156823" cy="44090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25667" y="6744057"/>
            <a:ext cx="2415897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5955EB"/>
                </a:solidFill>
                <a:latin typeface="맑은 고딕"/>
                <a:ea typeface="맑은 고딕"/>
                <a:cs typeface="Libre Baskerville" pitchFamily="34" charset="-120"/>
              </a:rPr>
              <a:t>우주 비행 이론 개척</a:t>
            </a:r>
            <a:endParaRPr lang="en-US" sz="2400" dirty="0">
              <a:latin typeface="맑은 고딕"/>
              <a:ea typeface="맑은 고딕"/>
            </a:endParaRPr>
          </a:p>
        </p:txBody>
      </p:sp>
      <p:sp>
        <p:nvSpPr>
          <p:cNvPr id="6" name="Text 3"/>
          <p:cNvSpPr/>
          <p:nvPr/>
        </p:nvSpPr>
        <p:spPr>
          <a:xfrm>
            <a:off x="563642" y="7142559"/>
            <a:ext cx="4339947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우주 비행의 원리와 가능성을 이론적으로 정립,</a:t>
            </a: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 미래 우주 탐사의 길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을 열어줌</a:t>
            </a:r>
            <a:endParaRPr lang="en-US" dirty="0">
              <a:latin typeface="맑은 고딕"/>
              <a:ea typeface="맑은 고딕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145167" y="1509832"/>
            <a:ext cx="4339947" cy="160973"/>
          </a:xfrm>
          <a:prstGeom prst="roundRect">
            <a:avLst>
              <a:gd name="adj" fmla="val 15008"/>
            </a:avLst>
          </a:prstGeom>
          <a:solidFill>
            <a:srgbClr val="E7E0F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323" y="1912382"/>
            <a:ext cx="3363516" cy="440900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07192" y="6502479"/>
            <a:ext cx="2415897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5955EB"/>
                </a:solidFill>
                <a:latin typeface="맑은 고딕"/>
                <a:ea typeface="맑은 고딕"/>
                <a:cs typeface="Libre Baskerville" pitchFamily="34" charset="-120"/>
              </a:rPr>
              <a:t>액체 연료 로켓 개발</a:t>
            </a:r>
            <a:endParaRPr lang="en-US" sz="2400" dirty="0">
              <a:latin typeface="맑은 고딕"/>
              <a:ea typeface="맑은 고딕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145167" y="6900982"/>
            <a:ext cx="4339947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500"/>
              </a:lnSpc>
            </a:pP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세계 최초로 액체 연료 로켓을 개발 및 </a:t>
            </a:r>
            <a:endParaRPr lang="en-US" dirty="0">
              <a:solidFill>
                <a:srgbClr val="000000"/>
              </a:solidFill>
              <a:latin typeface="맑은 고딕"/>
              <a:ea typeface="맑은 고딕"/>
              <a:cs typeface="Open Sans"/>
            </a:endParaRPr>
          </a:p>
          <a:p>
            <a:pPr marL="0" indent="0" algn="ctr">
              <a:lnSpc>
                <a:spcPts val="2500"/>
              </a:lnSpc>
              <a:buNone/>
            </a:pP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발사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, </a:t>
            </a: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현대</a:t>
            </a: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로켓</a:t>
            </a: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기술 발전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에 크게 기여</a:t>
            </a:r>
            <a:endParaRPr lang="en-US">
              <a:latin typeface="맑은 고딕"/>
              <a:ea typeface="맑은 고딕"/>
              <a:cs typeface="Open Sans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9726692" y="1268254"/>
            <a:ext cx="4339947" cy="160973"/>
          </a:xfrm>
          <a:prstGeom prst="roundRect">
            <a:avLst>
              <a:gd name="adj" fmla="val 15008"/>
            </a:avLst>
          </a:prstGeom>
          <a:solidFill>
            <a:srgbClr val="E7E0FF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2307" y="1670804"/>
            <a:ext cx="3362164" cy="445886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863529" y="6283867"/>
            <a:ext cx="2415897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5955EB"/>
                </a:solidFill>
                <a:latin typeface="맑은 고딕"/>
                <a:ea typeface="맑은 고딕"/>
                <a:cs typeface="Libre Baskerville" pitchFamily="34" charset="-120"/>
              </a:rPr>
              <a:t>로켓 기술 이론 확립</a:t>
            </a:r>
            <a:endParaRPr lang="en-US" sz="2400" dirty="0">
              <a:latin typeface="맑은 고딕"/>
              <a:ea typeface="맑은 고딕"/>
            </a:endParaRPr>
          </a:p>
        </p:txBody>
      </p:sp>
      <p:sp>
        <p:nvSpPr>
          <p:cNvPr id="14" name="Text 9"/>
          <p:cNvSpPr/>
          <p:nvPr/>
        </p:nvSpPr>
        <p:spPr>
          <a:xfrm>
            <a:off x="9901504" y="6682369"/>
            <a:ext cx="4339947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500"/>
              </a:lnSpc>
            </a:pP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로켓 추진과 우주 여행에 대한 </a:t>
            </a: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과학적 </a:t>
            </a:r>
            <a:endParaRPr lang="en-US" dirty="0">
              <a:solidFill>
                <a:srgbClr val="000000"/>
              </a:solidFill>
              <a:latin typeface="맑은 고딕"/>
              <a:ea typeface="맑은 고딕"/>
              <a:cs typeface="Open Sans"/>
            </a:endParaRPr>
          </a:p>
          <a:p>
            <a:pPr marL="0" indent="0" algn="ctr">
              <a:lnSpc>
                <a:spcPts val="2500"/>
              </a:lnSpc>
              <a:buNone/>
            </a:pP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이론을</a:t>
            </a: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체계화</a:t>
            </a: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, </a:t>
            </a: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대중화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에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힘씀</a:t>
            </a:r>
            <a:endParaRPr lang="en-US" err="1">
              <a:latin typeface="맑은 고딕"/>
              <a:ea typeface="맑은 고딕"/>
              <a:cs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830" y="647105"/>
            <a:ext cx="10397826" cy="658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450" b="1" dirty="0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본론: 스푸트니크 쇼크: 우주 경쟁의 서막</a:t>
            </a:r>
            <a:endParaRPr lang="en-US" sz="4450" dirty="0">
              <a:latin typeface="맑은 고딕"/>
              <a:ea typeface="맑은 고딕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03770" y="1727478"/>
            <a:ext cx="22860" cy="5855018"/>
          </a:xfrm>
          <a:prstGeom prst="roundRect">
            <a:avLst>
              <a:gd name="adj" fmla="val 138334"/>
            </a:avLst>
          </a:prstGeom>
          <a:solidFill>
            <a:srgbClr val="D0CED9"/>
          </a:solidFill>
          <a:ln/>
        </p:spPr>
      </p:sp>
      <p:sp>
        <p:nvSpPr>
          <p:cNvPr id="4" name="Shape 2"/>
          <p:cNvSpPr/>
          <p:nvPr/>
        </p:nvSpPr>
        <p:spPr>
          <a:xfrm>
            <a:off x="6468428" y="2190393"/>
            <a:ext cx="632460" cy="22860"/>
          </a:xfrm>
          <a:prstGeom prst="roundRect">
            <a:avLst>
              <a:gd name="adj" fmla="val 138334"/>
            </a:avLst>
          </a:prstGeom>
          <a:solidFill>
            <a:srgbClr val="CDC6E5"/>
          </a:solidFill>
          <a:ln/>
        </p:spPr>
      </p:sp>
      <p:sp>
        <p:nvSpPr>
          <p:cNvPr id="5" name="Shape 3"/>
          <p:cNvSpPr/>
          <p:nvPr/>
        </p:nvSpPr>
        <p:spPr>
          <a:xfrm>
            <a:off x="7078028" y="1964650"/>
            <a:ext cx="474345" cy="474345"/>
          </a:xfrm>
          <a:prstGeom prst="roundRect">
            <a:avLst>
              <a:gd name="adj" fmla="val 6667"/>
            </a:avLst>
          </a:prstGeom>
          <a:solidFill>
            <a:srgbClr val="E7E0FF"/>
          </a:solidFill>
          <a:ln/>
        </p:spPr>
      </p:sp>
      <p:sp>
        <p:nvSpPr>
          <p:cNvPr id="6" name="Text 4"/>
          <p:cNvSpPr/>
          <p:nvPr/>
        </p:nvSpPr>
        <p:spPr>
          <a:xfrm>
            <a:off x="7157085" y="2089904"/>
            <a:ext cx="316230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맑은 고딕"/>
                <a:ea typeface="맑은 고딕"/>
                <a:cs typeface="Libre Baskerville" pitchFamily="34" charset="-120"/>
              </a:rPr>
              <a:t>1</a:t>
            </a:r>
            <a:endParaRPr lang="en-US" sz="2800" dirty="0">
              <a:latin typeface="맑은 고딕"/>
              <a:ea typeface="맑은 고딕"/>
            </a:endParaRPr>
          </a:p>
        </p:txBody>
      </p:sp>
      <p:sp>
        <p:nvSpPr>
          <p:cNvPr id="7" name="Text 5"/>
          <p:cNvSpPr/>
          <p:nvPr/>
        </p:nvSpPr>
        <p:spPr>
          <a:xfrm>
            <a:off x="3098840" y="1938218"/>
            <a:ext cx="3162300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2800" b="1" dirty="0">
                <a:solidFill>
                  <a:srgbClr val="5955EB"/>
                </a:solidFill>
                <a:latin typeface="맑은 고딕"/>
                <a:ea typeface="맑은 고딕"/>
                <a:cs typeface="Libre Baskerville" pitchFamily="34" charset="-120"/>
              </a:rPr>
              <a:t>냉전 시대</a:t>
            </a:r>
            <a:endParaRPr lang="en-US" sz="2800" dirty="0">
              <a:latin typeface="맑은 고딕"/>
              <a:ea typeface="맑은 고딕"/>
            </a:endParaRPr>
          </a:p>
        </p:txBody>
      </p:sp>
      <p:sp>
        <p:nvSpPr>
          <p:cNvPr id="8" name="Text 6"/>
          <p:cNvSpPr/>
          <p:nvPr/>
        </p:nvSpPr>
        <p:spPr>
          <a:xfrm>
            <a:off x="515092" y="2436504"/>
            <a:ext cx="5746047" cy="70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650"/>
              </a:lnSpc>
            </a:pP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2차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세계대전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이후부터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1990년대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초까지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미국과</a:t>
            </a: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ko-KR" alt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소련</a:t>
            </a:r>
            <a:r>
              <a:rPr lang="ko-KR" alt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을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중심으로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벌어진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정치적</a:t>
            </a: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, </a:t>
            </a: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경제적</a:t>
            </a: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, </a:t>
            </a: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군사적</a:t>
            </a: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대립</a:t>
            </a: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시기</a:t>
            </a:r>
            <a:endParaRPr lang="en-US" err="1">
              <a:latin typeface="맑은 고딕"/>
              <a:ea typeface="맑은 고딕"/>
              <a:cs typeface="Open San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529513" y="3244334"/>
            <a:ext cx="632460" cy="22860"/>
          </a:xfrm>
          <a:prstGeom prst="roundRect">
            <a:avLst>
              <a:gd name="adj" fmla="val 138334"/>
            </a:avLst>
          </a:prstGeom>
          <a:solidFill>
            <a:srgbClr val="CDC6E5"/>
          </a:solidFill>
          <a:ln/>
        </p:spPr>
      </p:sp>
      <p:sp>
        <p:nvSpPr>
          <p:cNvPr id="10" name="Shape 8"/>
          <p:cNvSpPr/>
          <p:nvPr/>
        </p:nvSpPr>
        <p:spPr>
          <a:xfrm>
            <a:off x="7078028" y="3018592"/>
            <a:ext cx="474345" cy="474345"/>
          </a:xfrm>
          <a:prstGeom prst="roundRect">
            <a:avLst>
              <a:gd name="adj" fmla="val 6667"/>
            </a:avLst>
          </a:prstGeom>
          <a:solidFill>
            <a:srgbClr val="E7E0FF"/>
          </a:solidFill>
          <a:ln/>
        </p:spPr>
      </p:sp>
      <p:sp>
        <p:nvSpPr>
          <p:cNvPr id="11" name="Text 9"/>
          <p:cNvSpPr/>
          <p:nvPr/>
        </p:nvSpPr>
        <p:spPr>
          <a:xfrm>
            <a:off x="7157085" y="3143845"/>
            <a:ext cx="316230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맑은 고딕"/>
                <a:ea typeface="맑은 고딕"/>
                <a:cs typeface="Libre Baskerville" pitchFamily="34" charset="-120"/>
              </a:rPr>
              <a:t>2</a:t>
            </a:r>
            <a:endParaRPr lang="en-US" sz="2800" dirty="0">
              <a:latin typeface="맑은 고딕"/>
              <a:ea typeface="맑은 고딕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369260" y="2992160"/>
            <a:ext cx="3162300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800" b="1" dirty="0">
                <a:solidFill>
                  <a:srgbClr val="5955EB"/>
                </a:solidFill>
                <a:latin typeface="맑은 고딕"/>
                <a:ea typeface="맑은 고딕"/>
                <a:cs typeface="Libre Baskerville" pitchFamily="34" charset="-120"/>
              </a:rPr>
              <a:t>미국 vs 소련</a:t>
            </a:r>
            <a:endParaRPr lang="en-US" sz="2800" dirty="0">
              <a:latin typeface="맑은 고딕"/>
              <a:ea typeface="맑은 고딕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369260" y="3513892"/>
            <a:ext cx="5523309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냉전 </a:t>
            </a: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시대의</a:t>
            </a: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두 </a:t>
            </a: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주축</a:t>
            </a: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국가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로서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,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자유주의와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공산주의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이념을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대표하며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세계적인</a:t>
            </a: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영향력을</a:t>
            </a: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행사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하고자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함</a:t>
            </a:r>
            <a:endParaRPr lang="en-US">
              <a:latin typeface="맑은 고딕"/>
              <a:ea typeface="맑은 고딕"/>
              <a:cs typeface="Open Sans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468428" y="4192905"/>
            <a:ext cx="632460" cy="22860"/>
          </a:xfrm>
          <a:prstGeom prst="roundRect">
            <a:avLst>
              <a:gd name="adj" fmla="val 138334"/>
            </a:avLst>
          </a:prstGeom>
          <a:solidFill>
            <a:srgbClr val="CDC6E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8028" y="3967163"/>
            <a:ext cx="474345" cy="474345"/>
          </a:xfrm>
          <a:prstGeom prst="roundRect">
            <a:avLst>
              <a:gd name="adj" fmla="val 6667"/>
            </a:avLst>
          </a:prstGeom>
          <a:solidFill>
            <a:srgbClr val="E7E0FF"/>
          </a:solidFill>
          <a:ln/>
        </p:spPr>
      </p:sp>
      <p:sp>
        <p:nvSpPr>
          <p:cNvPr id="16" name="Text 14"/>
          <p:cNvSpPr/>
          <p:nvPr/>
        </p:nvSpPr>
        <p:spPr>
          <a:xfrm>
            <a:off x="7157085" y="4092416"/>
            <a:ext cx="316230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맑은 고딕"/>
                <a:ea typeface="맑은 고딕"/>
                <a:cs typeface="Libre Baskerville" pitchFamily="34" charset="-120"/>
              </a:rPr>
              <a:t>3</a:t>
            </a:r>
            <a:endParaRPr lang="en-US" sz="2800" dirty="0">
              <a:latin typeface="맑은 고딕"/>
              <a:ea typeface="맑은 고딕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098840" y="3940731"/>
            <a:ext cx="3162300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2800" b="1" dirty="0">
                <a:solidFill>
                  <a:srgbClr val="5955EB"/>
                </a:solidFill>
                <a:latin typeface="맑은 고딕"/>
                <a:ea typeface="맑은 고딕"/>
                <a:cs typeface="Libre Baskerville" pitchFamily="34" charset="-120"/>
              </a:rPr>
              <a:t>이념 경쟁 → 우주 경쟁</a:t>
            </a:r>
            <a:endParaRPr lang="en-US" sz="2800" dirty="0">
              <a:latin typeface="맑은 고딕"/>
              <a:ea typeface="맑은 고딕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37830" y="4462463"/>
            <a:ext cx="5523309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650"/>
              </a:lnSpc>
            </a:pP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자본주의와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공산주의의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우월성을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입증하려는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양국의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경쟁이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과학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기술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분야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,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특히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우주</a:t>
            </a: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탐사</a:t>
            </a: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영역으로</a:t>
            </a: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확대</a:t>
            </a:r>
            <a:endParaRPr lang="en-US">
              <a:latin typeface="맑은 고딕"/>
              <a:ea typeface="맑은 고딕"/>
              <a:cs typeface="Open San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529513" y="5141595"/>
            <a:ext cx="632460" cy="22860"/>
          </a:xfrm>
          <a:prstGeom prst="roundRect">
            <a:avLst>
              <a:gd name="adj" fmla="val 138334"/>
            </a:avLst>
          </a:prstGeom>
          <a:solidFill>
            <a:srgbClr val="CDC6E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78028" y="4915853"/>
            <a:ext cx="474345" cy="474345"/>
          </a:xfrm>
          <a:prstGeom prst="roundRect">
            <a:avLst>
              <a:gd name="adj" fmla="val 6667"/>
            </a:avLst>
          </a:prstGeom>
          <a:solidFill>
            <a:srgbClr val="E7E0FF"/>
          </a:solidFill>
          <a:ln/>
        </p:spPr>
      </p:sp>
      <p:sp>
        <p:nvSpPr>
          <p:cNvPr id="21" name="Text 19"/>
          <p:cNvSpPr/>
          <p:nvPr/>
        </p:nvSpPr>
        <p:spPr>
          <a:xfrm>
            <a:off x="7157085" y="5041106"/>
            <a:ext cx="316230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맑은 고딕"/>
                <a:ea typeface="맑은 고딕"/>
                <a:cs typeface="Libre Baskerville" pitchFamily="34" charset="-120"/>
              </a:rPr>
              <a:t>4</a:t>
            </a:r>
            <a:endParaRPr lang="en-US" sz="2800" dirty="0">
              <a:latin typeface="맑은 고딕"/>
              <a:ea typeface="맑은 고딕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369260" y="4830590"/>
            <a:ext cx="5523890" cy="69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800" b="1" dirty="0">
                <a:solidFill>
                  <a:srgbClr val="5955EB"/>
                </a:solidFill>
                <a:latin typeface="맑은 고딕"/>
                <a:ea typeface="맑은 고딕"/>
                <a:cs typeface="Libre Baskerville" pitchFamily="34" charset="-120"/>
              </a:rPr>
              <a:t>1957년 스푸트니크 1호 발사</a:t>
            </a:r>
            <a:endParaRPr lang="en-US" sz="2800" dirty="0">
              <a:latin typeface="맑은 고딕"/>
              <a:ea typeface="맑은 고딕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369260" y="5357364"/>
            <a:ext cx="5725014" cy="1065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소련이 세계 최초의 </a:t>
            </a:r>
            <a:r>
              <a:rPr lang="en-US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인공위성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b="1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스푸트니크</a:t>
            </a: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1호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를 </a:t>
            </a:r>
            <a:endParaRPr lang="en-US" dirty="0">
              <a:solidFill>
                <a:srgbClr val="000000"/>
              </a:solidFill>
              <a:latin typeface="맑은 고딕"/>
              <a:ea typeface="맑은 고딕"/>
              <a:cs typeface="Open Sans"/>
            </a:endParaRPr>
          </a:p>
          <a:p>
            <a:pPr>
              <a:lnSpc>
                <a:spcPts val="2650"/>
              </a:lnSpc>
            </a:pPr>
            <a:r>
              <a:rPr lang="en-US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성공적으로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발사하며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우주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기술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분야에서 우위를 </a:t>
            </a:r>
            <a:endParaRPr lang="en-US">
              <a:solidFill>
                <a:srgbClr val="000000"/>
              </a:solidFill>
              <a:latin typeface="맑은 고딕"/>
              <a:ea typeface="맑은 고딕"/>
              <a:cs typeface="Open Sans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선점하고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냉전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구도에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영향을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미침</a:t>
            </a:r>
            <a:endParaRPr lang="en-US" dirty="0" err="1">
              <a:latin typeface="맑은 고딕"/>
              <a:ea typeface="맑은 고딕"/>
              <a:cs typeface="Open Sans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68428" y="6224468"/>
            <a:ext cx="632460" cy="22860"/>
          </a:xfrm>
          <a:prstGeom prst="roundRect">
            <a:avLst>
              <a:gd name="adj" fmla="val 138334"/>
            </a:avLst>
          </a:prstGeom>
          <a:solidFill>
            <a:srgbClr val="CDC6E5"/>
          </a:solidFill>
          <a:ln/>
        </p:spPr>
      </p:sp>
      <p:sp>
        <p:nvSpPr>
          <p:cNvPr id="25" name="Shape 23"/>
          <p:cNvSpPr/>
          <p:nvPr/>
        </p:nvSpPr>
        <p:spPr>
          <a:xfrm>
            <a:off x="7078028" y="5998726"/>
            <a:ext cx="474345" cy="474345"/>
          </a:xfrm>
          <a:prstGeom prst="roundRect">
            <a:avLst>
              <a:gd name="adj" fmla="val 6667"/>
            </a:avLst>
          </a:prstGeom>
          <a:solidFill>
            <a:srgbClr val="E7E0FF"/>
          </a:solidFill>
          <a:ln/>
        </p:spPr>
      </p:sp>
      <p:sp>
        <p:nvSpPr>
          <p:cNvPr id="26" name="Text 24"/>
          <p:cNvSpPr/>
          <p:nvPr/>
        </p:nvSpPr>
        <p:spPr>
          <a:xfrm>
            <a:off x="7157085" y="6123980"/>
            <a:ext cx="316230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맑은 고딕"/>
                <a:ea typeface="맑은 고딕"/>
                <a:cs typeface="Libre Baskerville" pitchFamily="34" charset="-120"/>
              </a:rPr>
              <a:t>5</a:t>
            </a:r>
            <a:endParaRPr lang="en-US" sz="2800" dirty="0">
              <a:latin typeface="맑은 고딕"/>
              <a:ea typeface="맑은 고딕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3098840" y="5972294"/>
            <a:ext cx="3162300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2800" b="1" dirty="0">
                <a:solidFill>
                  <a:srgbClr val="5955EB"/>
                </a:solidFill>
                <a:latin typeface="맑은 고딕"/>
                <a:ea typeface="맑은 고딕"/>
                <a:cs typeface="Libre Baskerville" pitchFamily="34" charset="-120"/>
              </a:rPr>
              <a:t>우주 경쟁 시대 시작</a:t>
            </a:r>
            <a:endParaRPr lang="en-US" sz="2800" dirty="0">
              <a:latin typeface="맑은 고딕"/>
              <a:ea typeface="맑은 고딕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520608" y="6468856"/>
            <a:ext cx="5740531" cy="699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650"/>
              </a:lnSpc>
            </a:pP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스푸트니크 1호 발사는 미국에 큰 충격을 주었고, </a:t>
            </a:r>
            <a:endParaRPr lang="en-US">
              <a:solidFill>
                <a:srgbClr val="000000"/>
              </a:solidFill>
              <a:latin typeface="맑은 고딕"/>
              <a:ea typeface="맑은 고딕"/>
              <a:cs typeface="Open Sans"/>
            </a:endParaRPr>
          </a:p>
          <a:p>
            <a:pPr algn="r">
              <a:lnSpc>
                <a:spcPts val="2650"/>
              </a:lnSpc>
            </a:pPr>
            <a:r>
              <a:rPr lang="en-US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미국도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본격적인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우주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개발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경쟁에</a:t>
            </a:r>
            <a:r>
              <a:rPr lang="en-US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뛰어들면서</a:t>
            </a: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endParaRPr lang="en-US" dirty="0">
              <a:solidFill>
                <a:srgbClr val="000000"/>
              </a:solidFill>
              <a:latin typeface="맑은 고딕"/>
              <a:ea typeface="맑은 고딕"/>
              <a:cs typeface="Open Sans"/>
            </a:endParaRPr>
          </a:p>
          <a:p>
            <a:pPr algn="r">
              <a:lnSpc>
                <a:spcPts val="2650"/>
              </a:lnSpc>
            </a:pPr>
            <a:r>
              <a:rPr lang="ko-KR" alt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우주</a:t>
            </a:r>
            <a:r>
              <a:rPr lang="en-US" altLang="ko-KR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ko-KR" alt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경쟁</a:t>
            </a: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시대가</a:t>
            </a:r>
            <a:r>
              <a:rPr lang="en-US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시작됨</a:t>
            </a:r>
            <a:endParaRPr lang="en-US" dirty="0">
              <a:latin typeface="맑은 고딕"/>
              <a:ea typeface="맑은 고딕"/>
              <a:cs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9823"/>
            <a:ext cx="8929926" cy="628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'최초'의 순간들: 우주 경쟁의 역사</a:t>
            </a:r>
            <a:endParaRPr lang="en-US" sz="4450" dirty="0">
              <a:latin typeface="맑은 고딕"/>
              <a:ea typeface="맑은 고딕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02230"/>
            <a:ext cx="3260646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849648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1957년</a:t>
            </a:r>
            <a:endParaRPr lang="en-US" sz="2800" dirty="0">
              <a:latin typeface="맑은 고딕"/>
              <a:ea typeface="맑은 고딕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0604" y="4340066"/>
            <a:ext cx="28070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최초 인공위성 발사 </a:t>
            </a:r>
            <a:endParaRPr lang="en-US" sz="2000" dirty="0">
              <a:solidFill>
                <a:srgbClr val="000000"/>
              </a:solidFill>
              <a:latin typeface="맑은 고딕"/>
              <a:ea typeface="맑은 고딕"/>
              <a:cs typeface="Open Sans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(</a:t>
            </a:r>
            <a:r>
              <a:rPr lang="en-US" sz="2000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소련</a:t>
            </a: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)</a:t>
            </a:r>
            <a:endParaRPr lang="en-US" sz="2000" dirty="0">
              <a:latin typeface="맑은 고딕"/>
              <a:ea typeface="맑은 고딕"/>
              <a:cs typeface="Open Sans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5121445"/>
            <a:ext cx="28070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최초 </a:t>
            </a:r>
            <a:r>
              <a:rPr lang="ko-KR" alt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생명체 궤도</a:t>
            </a: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진입 (소련)</a:t>
            </a:r>
            <a:endParaRPr lang="en-US" sz="2000">
              <a:latin typeface="맑은 고딕"/>
              <a:ea typeface="맑은 고딕"/>
              <a:cs typeface="Open Sans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0604" y="5902824"/>
            <a:ext cx="28070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최초 유인 우주 비행 </a:t>
            </a:r>
            <a:endParaRPr lang="en-US" sz="2000" dirty="0">
              <a:solidFill>
                <a:srgbClr val="000000"/>
              </a:solidFill>
              <a:latin typeface="맑은 고딕"/>
              <a:ea typeface="맑은 고딕"/>
              <a:cs typeface="Open Sans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(</a:t>
            </a:r>
            <a:r>
              <a:rPr lang="en-US" sz="2000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소련</a:t>
            </a: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)</a:t>
            </a:r>
            <a:endParaRPr lang="en-US" sz="2000" dirty="0">
              <a:latin typeface="맑은 고딕"/>
              <a:ea typeface="맑은 고딕"/>
              <a:cs typeface="Open Sans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0604" y="6684203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최초 유인 지구 궤도 비행 (소련)</a:t>
            </a:r>
            <a:endParaRPr lang="en-US" sz="2000" dirty="0">
              <a:latin typeface="맑은 고딕"/>
              <a:ea typeface="맑은 고딕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435" y="2602230"/>
            <a:ext cx="3260765" cy="90725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81249" y="3849648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1963년</a:t>
            </a:r>
            <a:endParaRPr lang="en-US" sz="2800" dirty="0">
              <a:latin typeface="맑은 고딕"/>
              <a:ea typeface="맑은 고딕"/>
            </a:endParaRPr>
          </a:p>
        </p:txBody>
      </p:sp>
      <p:sp>
        <p:nvSpPr>
          <p:cNvPr id="11" name="Text 7"/>
          <p:cNvSpPr/>
          <p:nvPr/>
        </p:nvSpPr>
        <p:spPr>
          <a:xfrm>
            <a:off x="4281249" y="4340066"/>
            <a:ext cx="28071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최초 여성 우주인 (소련)</a:t>
            </a:r>
            <a:endParaRPr lang="en-US" sz="2000" dirty="0">
              <a:latin typeface="맑은 고딕"/>
              <a:ea typeface="맑은 고딕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602230"/>
            <a:ext cx="3260646" cy="90725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42014" y="3849648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1965년</a:t>
            </a:r>
            <a:endParaRPr lang="en-US" sz="2800" dirty="0">
              <a:latin typeface="맑은 고딕"/>
              <a:ea typeface="맑은 고딕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542014" y="4340066"/>
            <a:ext cx="28070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최초 우주 유영 (소련)</a:t>
            </a:r>
            <a:endParaRPr lang="en-US" sz="2000">
              <a:latin typeface="맑은 고딕"/>
              <a:ea typeface="맑은 고딕"/>
              <a:cs typeface="Open Sans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5846" y="2602230"/>
            <a:ext cx="3260765" cy="90725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802660" y="3849648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9495A"/>
                </a:solidFill>
                <a:latin typeface="맑은 고딕"/>
                <a:ea typeface="맑은 고딕"/>
                <a:cs typeface="Libre Baskerville" pitchFamily="34" charset="-120"/>
              </a:rPr>
              <a:t>1969년</a:t>
            </a:r>
            <a:endParaRPr lang="en-US" sz="2800" dirty="0">
              <a:latin typeface="맑은 고딕"/>
              <a:ea typeface="맑은 고딕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10802660" y="4340066"/>
            <a:ext cx="28071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최초 유인 달 착륙 (미국)</a:t>
            </a:r>
            <a:endParaRPr lang="en-US" sz="2000" dirty="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5852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1655" y="4266247"/>
            <a:ext cx="11898825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아폴로 계획: 달 착륙이라는 위대한 꿈의 실현</a:t>
            </a:r>
            <a:endParaRPr lang="en-US" sz="4350" dirty="0">
              <a:latin typeface="맑은 고딕"/>
              <a:ea typeface="맑은 고딕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1655" y="5291494"/>
            <a:ext cx="13078539" cy="443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1968년 아폴로 8호는 최초로 유인 달 궤도 비행에 성공</a:t>
            </a:r>
            <a:endParaRPr lang="en-US" sz="2400" dirty="0">
              <a:latin typeface="맑은 고딕"/>
              <a:ea typeface="맑은 고딕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1655" y="5984201"/>
            <a:ext cx="13078539" cy="443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1969년 7월 20일 </a:t>
            </a:r>
            <a:r>
              <a:rPr lang="en-US" sz="2400" b="1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아폴로 11호</a:t>
            </a:r>
            <a:r>
              <a:rPr lang="en-US" sz="24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, 닐 암스트롱과 버즈 올드린이 달 표면 착륙</a:t>
            </a:r>
            <a:endParaRPr lang="en-US" sz="2400" dirty="0">
              <a:latin typeface="맑은 고딕"/>
              <a:ea typeface="맑은 고딕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1655" y="6676906"/>
            <a:ext cx="13078539" cy="443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50"/>
              </a:lnSpc>
            </a:pPr>
            <a:r>
              <a:rPr lang="en-US" sz="24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달 착륙을 넘어, 냉전 시대 미국의 기술력을 전 세계에 과시하고 과학 기술 발전에 엄청난 </a:t>
            </a:r>
            <a:endParaRPr lang="en-US" sz="2400" dirty="0">
              <a:solidFill>
                <a:srgbClr val="000000"/>
              </a:solidFill>
              <a:latin typeface="맑은 고딕"/>
              <a:ea typeface="맑은 고딕"/>
              <a:cs typeface="Open Sans"/>
            </a:endParaRPr>
          </a:p>
          <a:p>
            <a:pPr marL="0" indent="0" algn="l">
              <a:lnSpc>
                <a:spcPts val="3450"/>
              </a:lnSpc>
              <a:buNone/>
            </a:pPr>
            <a:r>
              <a:rPr lang="en-US" sz="2400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영향을</a:t>
            </a:r>
            <a:r>
              <a:rPr lang="en-US" sz="24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sz="2400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미침</a:t>
            </a:r>
            <a:endParaRPr lang="en-US" sz="2400" dirty="0" err="1">
              <a:latin typeface="맑은 고딕"/>
              <a:ea typeface="맑은 고딕"/>
              <a:cs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5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4131" y="2214051"/>
            <a:ext cx="119246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우주에 건설된 연구 기지, 우주 정거장 시대</a:t>
            </a:r>
            <a:endParaRPr lang="en-US" sz="4450" dirty="0">
              <a:latin typeface="맑은 고딕"/>
              <a:ea typeface="맑은 고딕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4131" y="326299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아폴로 계획 이후, 우주 탐사의 새로운 목표는 달 너머 </a:t>
            </a:r>
            <a:r>
              <a:rPr lang="en-US" sz="24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장기간 우주에서 인간이 거주하고 </a:t>
            </a:r>
            <a:endParaRPr lang="en-US" sz="2400" dirty="0">
              <a:solidFill>
                <a:srgbClr val="000000"/>
              </a:solidFill>
              <a:latin typeface="맑은 고딕"/>
              <a:ea typeface="맑은 고딕"/>
              <a:cs typeface="Open Sans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sz="24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  </a:t>
            </a:r>
            <a:r>
              <a:rPr lang="en-US" sz="2400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연구</a:t>
            </a:r>
            <a:r>
              <a:rPr lang="en-US" sz="2400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하는</a:t>
            </a:r>
            <a:r>
              <a:rPr lang="en-US" sz="24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것</a:t>
            </a:r>
            <a:endParaRPr lang="en-US" sz="2400" dirty="0">
              <a:latin typeface="맑은 고딕"/>
              <a:ea typeface="맑은 고딕"/>
              <a:cs typeface="Open Sans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4131" y="4374020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소련의 살류트, 미국의 스카이랩, 소련의 미르는 </a:t>
            </a:r>
            <a:r>
              <a:rPr lang="en-US" sz="2400" b="1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초기 우주 정거장 시대</a:t>
            </a:r>
            <a:r>
              <a:rPr lang="en-US" sz="24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를 엶</a:t>
            </a:r>
            <a:endParaRPr lang="en-US" sz="2400" dirty="0">
              <a:latin typeface="맑은 고딕"/>
              <a:ea typeface="맑은 고딕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4131" y="4987506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24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현재 </a:t>
            </a:r>
            <a:r>
              <a:rPr lang="en-US" sz="24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국제 우주 정거장(ISS)</a:t>
            </a:r>
            <a:r>
              <a:rPr lang="en-US" sz="24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은 여러 국가의 협력으로 건설되어 운영되며, 우주에서의</a:t>
            </a:r>
            <a:r>
              <a:rPr lang="en-US" sz="24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장기 </a:t>
            </a:r>
            <a:endParaRPr lang="en-US" sz="2400" dirty="0">
              <a:solidFill>
                <a:srgbClr val="000000"/>
              </a:solidFill>
              <a:latin typeface="맑은 고딕"/>
              <a:ea typeface="맑은 고딕"/>
              <a:cs typeface="Open Sans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sz="24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  </a:t>
            </a:r>
            <a:r>
              <a:rPr lang="en-US" sz="2400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거주</a:t>
            </a:r>
            <a:r>
              <a:rPr lang="en-US" sz="24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sz="2400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가능성</a:t>
            </a:r>
            <a:r>
              <a:rPr lang="en-US" sz="2400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을</a:t>
            </a:r>
            <a:r>
              <a:rPr lang="en-US" sz="24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sz="2400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실험하고</a:t>
            </a:r>
            <a:r>
              <a:rPr lang="en-US" sz="24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다양한 과학 연구를 수행</a:t>
            </a:r>
            <a:endParaRPr lang="en-US" sz="2400">
              <a:latin typeface="맑은 고딕"/>
              <a:ea typeface="맑은 고딕"/>
              <a:cs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9523"/>
            <a:ext cx="130505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CF"/>
                </a:solidFill>
                <a:latin typeface="Libre Baskerville" pitchFamily="34" charset="0"/>
                <a:ea typeface="맑은 고딕"/>
                <a:cs typeface="Libre Baskerville" pitchFamily="34" charset="-120"/>
              </a:rPr>
              <a:t>우주 탐사의 판도 변화: 국가와 민간의 협력 및 경쟁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323" y="2111931"/>
            <a:ext cx="1322308" cy="13223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717727"/>
            <a:ext cx="300549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맑은 고딕"/>
                <a:cs typeface="Libre Baskerville" pitchFamily="34" charset="-120"/>
              </a:rPr>
              <a:t>NASA</a:t>
            </a:r>
            <a:endParaRPr lang="en-US" sz="2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980" y="2111931"/>
            <a:ext cx="1322427" cy="1322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39446" y="3717846"/>
            <a:ext cx="300561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맑은 고딕"/>
                <a:cs typeface="Libre Baskerville" pitchFamily="34" charset="-120"/>
              </a:rPr>
              <a:t>ESA</a:t>
            </a:r>
            <a:endParaRPr lang="en-US" sz="2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755" y="2111931"/>
            <a:ext cx="1322427" cy="13224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3717846"/>
            <a:ext cx="300561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맑은 고딕"/>
                <a:cs typeface="Libre Baskerville" pitchFamily="34" charset="-120"/>
              </a:rPr>
              <a:t>Roscosmos</a:t>
            </a:r>
            <a:endParaRPr lang="en-US" sz="26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2530" y="2111931"/>
            <a:ext cx="1322427" cy="132242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830997" y="3717846"/>
            <a:ext cx="300561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맑은 고딕"/>
                <a:cs typeface="Libre Baskerville" pitchFamily="34" charset="-120"/>
              </a:rPr>
              <a:t>CNSA</a:t>
            </a:r>
            <a:endParaRPr lang="en-US" sz="26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5323" y="4823579"/>
            <a:ext cx="1322308" cy="132230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93790" y="6429375"/>
            <a:ext cx="300549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맑은 고딕"/>
                <a:cs typeface="Libre Baskerville" pitchFamily="34" charset="-120"/>
              </a:rPr>
              <a:t>SpaceX</a:t>
            </a:r>
            <a:endParaRPr lang="en-US" sz="26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0980" y="4823579"/>
            <a:ext cx="1322427" cy="1322427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139446" y="6429494"/>
            <a:ext cx="300561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맑은 고딕"/>
                <a:cs typeface="Libre Baskerville" pitchFamily="34" charset="-120"/>
              </a:rPr>
              <a:t>Blue Origin</a:t>
            </a:r>
            <a:endParaRPr lang="en-US" sz="265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755" y="4823579"/>
            <a:ext cx="1322427" cy="1322427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7485221" y="6429494"/>
            <a:ext cx="300561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맑은 고딕"/>
                <a:cs typeface="Libre Baskerville" pitchFamily="34" charset="-120"/>
              </a:rPr>
              <a:t>Virgin Galactic</a:t>
            </a:r>
            <a:endParaRPr lang="en-US" sz="2650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72530" y="4823579"/>
            <a:ext cx="1322427" cy="1322427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10830997" y="6429494"/>
            <a:ext cx="3005614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맑은 고딕"/>
                <a:cs typeface="Libre Baskerville" pitchFamily="34" charset="-120"/>
              </a:rPr>
              <a:t>Firefly Aerospace</a:t>
            </a:r>
            <a:endParaRPr lang="en-US" sz="2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0272"/>
            <a:ext cx="98314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CF"/>
                </a:solidFill>
                <a:latin typeface="맑은 고딕"/>
                <a:ea typeface="맑은 고딕"/>
                <a:cs typeface="Libre Baskerville" pitchFamily="34" charset="-120"/>
              </a:rPr>
              <a:t>꿈을 현실로: 미래 우주 탐사의 비전</a:t>
            </a:r>
            <a:endParaRPr lang="en-US" sz="4450" dirty="0">
              <a:latin typeface="맑은 고딕"/>
              <a:ea typeface="맑은 고딕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82679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5955EB"/>
                </a:solidFill>
                <a:latin typeface="맑은 고딕"/>
                <a:ea typeface="맑은 고딕"/>
                <a:cs typeface="Open Sans" pitchFamily="34" charset="-120"/>
              </a:rPr>
              <a:t>달 기지 건설</a:t>
            </a:r>
            <a:endParaRPr lang="en-US" sz="2800" dirty="0">
              <a:latin typeface="맑은 고딕"/>
              <a:ea typeface="맑은 고딕"/>
            </a:endParaRPr>
          </a:p>
        </p:txBody>
      </p:sp>
      <p:sp>
        <p:nvSpPr>
          <p:cNvPr id="4" name="Text 2"/>
          <p:cNvSpPr/>
          <p:nvPr/>
        </p:nvSpPr>
        <p:spPr>
          <a:xfrm>
            <a:off x="650915" y="2972276"/>
            <a:ext cx="4396025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우주 자원 활용의 </a:t>
            </a:r>
            <a:r>
              <a:rPr lang="en-US" sz="20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전초 기지</a:t>
            </a: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마련, </a:t>
            </a:r>
            <a:endParaRPr lang="en-US" sz="2000" dirty="0">
              <a:solidFill>
                <a:srgbClr val="000000"/>
              </a:solidFill>
              <a:latin typeface="맑은 고딕"/>
              <a:ea typeface="맑은 고딕"/>
              <a:cs typeface="Open Sans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en-US" sz="2000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심우주</a:t>
            </a: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sz="2000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탐사를</a:t>
            </a: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sz="2000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위한</a:t>
            </a: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sz="2000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중간</a:t>
            </a:r>
            <a:r>
              <a:rPr lang="en-US" sz="20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sz="2000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기착지</a:t>
            </a: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역할</a:t>
            </a:r>
            <a:endParaRPr lang="en-US" sz="2000">
              <a:latin typeface="맑은 고딕"/>
              <a:ea typeface="맑은 고딕"/>
              <a:cs typeface="Open Sans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397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567845" y="34785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맑은 고딕"/>
                <a:ea typeface="맑은 고딕"/>
                <a:cs typeface="Libre Baskerville" pitchFamily="34" charset="-120"/>
              </a:rPr>
              <a:t>1</a:t>
            </a:r>
            <a:endParaRPr lang="en-US" sz="3200" dirty="0">
              <a:latin typeface="맑은 고딕"/>
              <a:ea typeface="맑은 고딕"/>
            </a:endParaRPr>
          </a:p>
        </p:txBody>
      </p:sp>
      <p:sp>
        <p:nvSpPr>
          <p:cNvPr id="7" name="Text 4"/>
          <p:cNvSpPr/>
          <p:nvPr/>
        </p:nvSpPr>
        <p:spPr>
          <a:xfrm>
            <a:off x="9597628" y="2382679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5955EB"/>
                </a:solidFill>
                <a:latin typeface="맑은 고딕"/>
                <a:ea typeface="맑은 고딕"/>
                <a:cs typeface="Open Sans" pitchFamily="34" charset="-120"/>
              </a:rPr>
              <a:t>화성 탐사</a:t>
            </a:r>
            <a:endParaRPr lang="en-US" sz="2800" dirty="0">
              <a:latin typeface="맑은 고딕"/>
              <a:ea typeface="맑은 고딕"/>
            </a:endParaRPr>
          </a:p>
        </p:txBody>
      </p:sp>
      <p:sp>
        <p:nvSpPr>
          <p:cNvPr id="8" name="Text 5"/>
          <p:cNvSpPr/>
          <p:nvPr/>
        </p:nvSpPr>
        <p:spPr>
          <a:xfrm>
            <a:off x="9597628" y="2972276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지구 외 생명체</a:t>
            </a: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존재 가능성 탐색, </a:t>
            </a:r>
            <a:endParaRPr lang="en-US" sz="2000" dirty="0">
              <a:solidFill>
                <a:srgbClr val="000000"/>
              </a:solidFill>
              <a:latin typeface="맑은 고딕"/>
              <a:ea typeface="맑은 고딕"/>
              <a:cs typeface="Open Sans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인류의</a:t>
            </a:r>
            <a:r>
              <a:rPr lang="en-US" sz="20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sz="2000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거주</a:t>
            </a:r>
            <a:r>
              <a:rPr lang="en-US" sz="20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sz="2000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가능성</a:t>
            </a: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sz="2000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연구</a:t>
            </a:r>
            <a:endParaRPr lang="en-US" sz="2000" err="1">
              <a:latin typeface="맑은 고딕"/>
              <a:ea typeface="맑은 고딕"/>
              <a:cs typeface="Open Sans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397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43230" y="34785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맑은 고딕"/>
                <a:ea typeface="맑은 고딕"/>
                <a:cs typeface="Libre Baskerville" pitchFamily="34" charset="-120"/>
              </a:rPr>
              <a:t>2</a:t>
            </a:r>
            <a:endParaRPr lang="en-US" sz="3200" dirty="0">
              <a:latin typeface="맑은 고딕"/>
              <a:ea typeface="맑은 고딕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0051256" y="4038243"/>
            <a:ext cx="378535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5955EB"/>
                </a:solidFill>
                <a:latin typeface="맑은 고딕"/>
                <a:ea typeface="맑은 고딕"/>
                <a:cs typeface="Open Sans" pitchFamily="34" charset="-120"/>
              </a:rPr>
              <a:t>소행성 채굴</a:t>
            </a:r>
            <a:endParaRPr lang="en-US" sz="2800" dirty="0">
              <a:latin typeface="맑은 고딕"/>
              <a:ea typeface="맑은 고딕"/>
            </a:endParaRPr>
          </a:p>
        </p:txBody>
      </p:sp>
      <p:sp>
        <p:nvSpPr>
          <p:cNvPr id="12" name="Text 8"/>
          <p:cNvSpPr/>
          <p:nvPr/>
        </p:nvSpPr>
        <p:spPr>
          <a:xfrm>
            <a:off x="10051256" y="4627840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희귀 금속 등 </a:t>
            </a:r>
            <a:r>
              <a:rPr lang="en-US" sz="20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우주 자원</a:t>
            </a: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확보, </a:t>
            </a:r>
            <a:endParaRPr lang="en-US" sz="2000" dirty="0">
              <a:solidFill>
                <a:srgbClr val="000000"/>
              </a:solidFill>
              <a:latin typeface="맑은 고딕"/>
              <a:ea typeface="맑은 고딕"/>
              <a:cs typeface="Open Sans"/>
            </a:endParaRPr>
          </a:p>
          <a:p>
            <a:pPr>
              <a:lnSpc>
                <a:spcPts val="2850"/>
              </a:lnSpc>
            </a:pPr>
            <a:r>
              <a:rPr lang="ko-KR" alt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지구 </a:t>
            </a:r>
            <a:r>
              <a:rPr lang="ko-KR" altLang="en-US" sz="20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자원</a:t>
            </a:r>
            <a:r>
              <a:rPr lang="en-US" sz="20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sz="2000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고갈</a:t>
            </a:r>
            <a:r>
              <a:rPr lang="en-US" sz="20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sz="2000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문제</a:t>
            </a: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sz="2000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해결</a:t>
            </a: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sz="2000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기여</a:t>
            </a:r>
            <a:endParaRPr lang="en-US" sz="2000" dirty="0">
              <a:latin typeface="맑은 고딕"/>
              <a:ea typeface="맑은 고딕"/>
              <a:cs typeface="Open Sans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397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331041" y="449651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맑은 고딕"/>
                <a:ea typeface="맑은 고딕"/>
                <a:cs typeface="Libre Baskerville" pitchFamily="34" charset="-120"/>
              </a:rPr>
              <a:t>3</a:t>
            </a:r>
            <a:endParaRPr lang="en-US" sz="3200" dirty="0">
              <a:latin typeface="맑은 고딕"/>
              <a:ea typeface="맑은 고딕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9597628" y="5875258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5955EB"/>
                </a:solidFill>
                <a:latin typeface="맑은 고딕"/>
                <a:ea typeface="맑은 고딕"/>
                <a:cs typeface="Open Sans" pitchFamily="34" charset="-120"/>
              </a:rPr>
              <a:t>차세대 로켓 엔진</a:t>
            </a:r>
            <a:endParaRPr lang="en-US" sz="2800" dirty="0">
              <a:latin typeface="맑은 고딕"/>
              <a:ea typeface="맑은 고딕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9597628" y="6464856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더 빠르고 효율적인 </a:t>
            </a:r>
            <a:r>
              <a:rPr lang="en-US" sz="2000" b="1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우주 이동</a:t>
            </a: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 가능</a:t>
            </a:r>
            <a:endParaRPr lang="en-US" sz="2000" dirty="0">
              <a:latin typeface="맑은 고딕"/>
              <a:ea typeface="맑은 고딕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397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43230" y="551449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맑은 고딕"/>
                <a:ea typeface="맑은 고딕"/>
                <a:cs typeface="Libre Baskerville" pitchFamily="34" charset="-120"/>
              </a:rPr>
              <a:t>4</a:t>
            </a:r>
            <a:endParaRPr lang="en-US" sz="3200" dirty="0">
              <a:latin typeface="맑은 고딕"/>
              <a:ea typeface="맑은 고딕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93790" y="5693807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5955EB"/>
                </a:solidFill>
                <a:latin typeface="맑은 고딕"/>
                <a:ea typeface="맑은 고딕"/>
                <a:cs typeface="Open Sans" pitchFamily="34" charset="-120"/>
              </a:rPr>
              <a:t>현지 자원 활용 (ISRU)</a:t>
            </a:r>
            <a:r>
              <a:rPr lang="en-US" sz="2800" dirty="0">
                <a:solidFill>
                  <a:srgbClr val="49495A"/>
                </a:solidFill>
                <a:latin typeface="맑은 고딕"/>
                <a:ea typeface="맑은 고딕"/>
                <a:cs typeface="Open Sans" pitchFamily="34" charset="-120"/>
              </a:rPr>
              <a:t> </a:t>
            </a:r>
            <a:endParaRPr lang="en-US" sz="2800" dirty="0">
              <a:latin typeface="맑은 고딕"/>
              <a:ea typeface="맑은 고딕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793790" y="6283404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US" sz="20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달이나 화성의 자원</a:t>
            </a: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을 활용하여 </a:t>
            </a:r>
            <a:r>
              <a:rPr lang="en-US" sz="20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생존 </a:t>
            </a:r>
            <a:endParaRPr lang="en-US" sz="2000" dirty="0">
              <a:solidFill>
                <a:srgbClr val="000000"/>
              </a:solidFill>
              <a:latin typeface="맑은 고딕"/>
              <a:ea typeface="맑은 고딕"/>
              <a:cs typeface="Open Sans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및 </a:t>
            </a:r>
            <a:r>
              <a:rPr lang="en-US" sz="2000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탐사</a:t>
            </a:r>
            <a:r>
              <a:rPr lang="en-US" sz="2000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에</a:t>
            </a: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sz="2000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필요한</a:t>
            </a: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물품 생산</a:t>
            </a:r>
            <a:endParaRPr lang="en-US" sz="2000">
              <a:latin typeface="맑은 고딕"/>
              <a:ea typeface="맑은 고딕"/>
              <a:cs typeface="Open Sans"/>
            </a:endParaRPr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397"/>
            <a:ext cx="4564975" cy="45649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567845" y="551449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맑은 고딕"/>
                <a:ea typeface="맑은 고딕"/>
                <a:cs typeface="Libre Baskerville" pitchFamily="34" charset="-120"/>
              </a:rPr>
              <a:t>5</a:t>
            </a:r>
            <a:endParaRPr lang="en-US" sz="3200" dirty="0">
              <a:latin typeface="맑은 고딕"/>
              <a:ea typeface="맑은 고딕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793790" y="4038243"/>
            <a:ext cx="37852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5955EB"/>
                </a:solidFill>
                <a:latin typeface="맑은 고딕"/>
                <a:ea typeface="맑은 고딕"/>
                <a:cs typeface="Open Sans" pitchFamily="34" charset="-120"/>
              </a:rPr>
              <a:t>장기 생존 기술</a:t>
            </a:r>
            <a:endParaRPr lang="en-US" sz="2800" dirty="0">
              <a:latin typeface="맑은 고딕"/>
              <a:ea typeface="맑은 고딕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350878" y="4684990"/>
            <a:ext cx="4228147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폐쇄 생태계, 방사선 차폐 기술 등 </a:t>
            </a:r>
            <a:endParaRPr lang="en-US" sz="2000" dirty="0">
              <a:solidFill>
                <a:srgbClr val="000000"/>
              </a:solidFill>
              <a:latin typeface="맑은 고딕"/>
              <a:ea typeface="맑은 고딕"/>
              <a:cs typeface="Open Sans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en-US" sz="2000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우주에서의</a:t>
            </a: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sz="2000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장기간</a:t>
            </a:r>
            <a:r>
              <a:rPr lang="en-US" sz="20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</a:t>
            </a:r>
            <a:r>
              <a:rPr lang="en-US" sz="2000" b="1" dirty="0" err="1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생존</a:t>
            </a:r>
            <a:r>
              <a:rPr lang="en-US" sz="2000" b="1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 가능성 </a:t>
            </a:r>
            <a:r>
              <a:rPr lang="en-US" sz="2000" dirty="0">
                <a:solidFill>
                  <a:srgbClr val="49495A"/>
                </a:solidFill>
                <a:latin typeface="맑은 고딕"/>
                <a:ea typeface="맑은 고딕"/>
                <a:cs typeface="Open Sans"/>
              </a:rPr>
              <a:t>확보</a:t>
            </a:r>
            <a:endParaRPr lang="en-US" sz="2000">
              <a:latin typeface="맑은 고딕"/>
              <a:ea typeface="맑은 고딕"/>
              <a:cs typeface="Open Sans"/>
            </a:endParaRPr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413397"/>
            <a:ext cx="4564975" cy="4564975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5980033" y="449651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맑은 고딕"/>
                <a:ea typeface="맑은 고딕"/>
                <a:cs typeface="Libre Baskerville" pitchFamily="34" charset="-120"/>
              </a:rPr>
              <a:t>6</a:t>
            </a:r>
            <a:endParaRPr lang="en-US" sz="3200" dirty="0"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13</Slides>
  <Notes>13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142</cp:revision>
  <dcterms:created xsi:type="dcterms:W3CDTF">2025-03-31T02:04:18Z</dcterms:created>
  <dcterms:modified xsi:type="dcterms:W3CDTF">2025-03-31T02:29:39Z</dcterms:modified>
</cp:coreProperties>
</file>